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1"/>
  </p:normalViewPr>
  <p:slideViewPr>
    <p:cSldViewPr snapToGrid="0" snapToObjects="1">
      <p:cViewPr>
        <p:scale>
          <a:sx n="98" d="100"/>
          <a:sy n="98" d="100"/>
        </p:scale>
        <p:origin x="1112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D6899-6E42-F440-B3F4-625F404C0F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7CA190-81F9-B048-8E14-77E5FEC6EC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1B52-4FDA-1041-B847-D9807FF3C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9856-20BC-C449-BE15-AB4FC78A5768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C88D5-A280-6340-A477-A3BFF2B22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1CCC4-E6FA-5944-A4E1-D6FD56D2A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219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9D5D3-9628-1447-8D12-CEFCE31BD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8845CE-4A31-C942-AF40-858E1E4678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2320C5-4479-CC48-9BD2-9BCE6EF2C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9856-20BC-C449-BE15-AB4FC78A5768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0F4FB-E307-0E45-97B6-3445D412A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01B57-6EF8-EE42-B8E2-B29E95D0C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032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BBD746-8B1F-C245-A583-D9A0D54A37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EC689B-AA37-E54B-920D-D8C3B52AAA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161AA-716F-9843-B39A-6E4BF8BA5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9856-20BC-C449-BE15-AB4FC78A5768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A6759-70C2-8E4A-AE9A-A5383769F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572F74-971E-FD4D-80F4-B04D9BF0D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522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0F1BC-5166-0341-B6BE-EC73B211E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29DFF-C95C-8943-B46C-BE2D7866B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8345C1-23E1-C44E-96E9-926796EA0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9856-20BC-C449-BE15-AB4FC78A5768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1F6EDC-379A-8F46-B453-6514F03FA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9F0EF-B120-1F4E-8D22-6A74CAC6D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902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028B6-23B6-1743-B609-117834B8D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9BAF43-13FF-D843-B662-55EE6FF00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3ED46-9164-EF47-93B5-56384D885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9856-20BC-C449-BE15-AB4FC78A5768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8EA3D9-2DD0-9946-B87D-0D558BF81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57EE7-39FD-A64A-BC28-A25281A75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234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B2C93-0E4B-2E47-862E-816EE4FC2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191B6-E9A4-954C-B00A-EC5D938663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2FF99E-7E3D-D442-A3A2-EB20E89F08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7727EA-EBE3-3B41-8364-7891E713D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9856-20BC-C449-BE15-AB4FC78A5768}" type="datetimeFigureOut">
              <a:rPr lang="en-US" smtClean="0"/>
              <a:t>6/5/19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B62783-03B6-1241-87E0-FDFC836BD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54EEF3-1D44-A04A-8011-744477268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429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9886A-E2D0-7746-83AB-7C07EC75D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4CE0EC-D332-9A44-ADC6-4F2013A1C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295C47-E959-6440-BE02-118609ECAA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FFB833-37AF-5843-A4A6-0E92399B7F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32920F-9A24-6E44-A97A-888E11BB8D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1A1D0C-5553-014A-966D-3F3FAF3A6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9856-20BC-C449-BE15-AB4FC78A5768}" type="datetimeFigureOut">
              <a:rPr lang="en-US" smtClean="0"/>
              <a:t>6/5/19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FC09EF-F7B5-0F42-BB69-931FC2763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DEF93C-5057-E840-8ED1-F730B760C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779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B5AD2-FABB-D349-A32B-5AB9C559B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D359CF-9151-D844-96F9-91D92EEA4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9856-20BC-C449-BE15-AB4FC78A5768}" type="datetimeFigureOut">
              <a:rPr lang="en-US" smtClean="0"/>
              <a:t>6/5/19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DDCE5D-D1ED-7B40-BA08-E91381EC4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986F2D-92A0-0647-996B-8D448AABA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311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E8A6-BACB-BC47-88C3-9FA260B20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9856-20BC-C449-BE15-AB4FC78A5768}" type="datetimeFigureOut">
              <a:rPr lang="en-US" smtClean="0"/>
              <a:t>6/5/19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7E338E-B66A-A54D-9A70-8D7B87603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FB5B24-EF84-FA43-805A-7550D0AE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303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3BAF0-3981-5D49-B524-B9DEA6126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4D1D1-9AFA-9D4D-84DA-30898E59E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AA62DA-318B-074D-BEC6-24D32683AA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68EBC1-DBEC-6E45-94F7-D26EEEF13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9856-20BC-C449-BE15-AB4FC78A5768}" type="datetimeFigureOut">
              <a:rPr lang="en-US" smtClean="0"/>
              <a:t>6/5/19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85CF94-0229-454A-A189-7E761E037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B891DB-3E9F-664F-BE58-70AFACD38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8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8F34F-5335-0F4C-9FDC-C21A68F7F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65AF40-DA7C-6F45-A59E-70E28BE70F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B17347-46F0-8642-AA93-4C7A251DEB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A7EEEA-81E8-7644-9443-F4077141A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9856-20BC-C449-BE15-AB4FC78A5768}" type="datetimeFigureOut">
              <a:rPr lang="en-US" smtClean="0"/>
              <a:t>6/5/19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D29D3-01D3-484E-B3ED-21C908095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46E106-3F9F-2943-8C6C-8E337C707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52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EF7158-82BA-C44B-BF29-1E1E15706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B11123-849F-4E4F-8A6B-581D15F487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EE4BA-3C34-8241-ABF5-02410DAAB5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319856-20BC-C449-BE15-AB4FC78A5768}" type="datetimeFigureOut">
              <a:rPr lang="en-US" smtClean="0"/>
              <a:t>6/5/19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0F848B-2FB7-8549-BA05-46A71AED35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0F3CEB-1983-734B-9A4E-119B9D3EEB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781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94EE5-97DD-404E-8E4D-01ABE0FE58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Project Proposal: </a:t>
            </a:r>
            <a:br>
              <a:rPr lang="en-US" dirty="0"/>
            </a:br>
            <a:r>
              <a:rPr lang="en-US" dirty="0"/>
              <a:t>Automated Cell Counting For Hemocytometer  Images</a:t>
            </a:r>
          </a:p>
        </p:txBody>
      </p:sp>
    </p:spTree>
    <p:extLst>
      <p:ext uri="{BB962C8B-B14F-4D97-AF65-F5344CB8AC3E}">
        <p14:creationId xmlns:p14="http://schemas.microsoft.com/office/powerpoint/2010/main" val="1534501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CB569-CF48-2345-8F86-737A68049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pictures (original picture)</a:t>
            </a:r>
          </a:p>
        </p:txBody>
      </p:sp>
      <p:pic>
        <p:nvPicPr>
          <p:cNvPr id="5" name="Picture 4" descr="A picture containing wall, nature, rain, photo&#10;&#10;Description automatically generated">
            <a:extLst>
              <a:ext uri="{FF2B5EF4-FFF2-40B4-BE49-F238E27FC236}">
                <a16:creationId xmlns:a16="http://schemas.microsoft.com/office/drawing/2014/main" id="{91C75260-4779-CB47-980F-6FD34D261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0320" y="179832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365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FB7F0-E439-4946-AC0B-CDEB9E5E5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Issue: manual cell counting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FBE3D-46D8-2846-9CC1-C07407EF4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Manual cell counting</a:t>
            </a:r>
          </a:p>
          <a:p>
            <a:pPr lvl="1"/>
            <a:r>
              <a:rPr lang="en-US" dirty="0"/>
              <a:t>Time-consuming</a:t>
            </a:r>
          </a:p>
          <a:p>
            <a:pPr lvl="1"/>
            <a:r>
              <a:rPr lang="en-US" dirty="0"/>
              <a:t>Inaccurate sometimes due to improper dilution factor. 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 descr="A close up of a white wall&#10;&#10;Description automatically generated">
            <a:extLst>
              <a:ext uri="{FF2B5EF4-FFF2-40B4-BE49-F238E27FC236}">
                <a16:creationId xmlns:a16="http://schemas.microsoft.com/office/drawing/2014/main" id="{D0E9F1E0-6DE5-9747-B33A-9ECB5710E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732" y="3181350"/>
            <a:ext cx="4413268" cy="33115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06B0B6-365E-2848-B5D5-EE8705FD2CFE}"/>
              </a:ext>
            </a:extLst>
          </p:cNvPr>
          <p:cNvSpPr txBox="1"/>
          <p:nvPr/>
        </p:nvSpPr>
        <p:spPr>
          <a:xfrm>
            <a:off x="1682732" y="6492875"/>
            <a:ext cx="2821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properly diluted sample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ACD2D5-0D3C-A340-8AE9-E7F05DDA18BB}"/>
              </a:ext>
            </a:extLst>
          </p:cNvPr>
          <p:cNvSpPr txBox="1"/>
          <p:nvPr/>
        </p:nvSpPr>
        <p:spPr>
          <a:xfrm>
            <a:off x="7409128" y="3449534"/>
            <a:ext cx="3540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Need cell count to estimate dilution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247EBC-F63C-0542-95BB-56E5AE1D8602}"/>
              </a:ext>
            </a:extLst>
          </p:cNvPr>
          <p:cNvSpPr txBox="1"/>
          <p:nvPr/>
        </p:nvSpPr>
        <p:spPr>
          <a:xfrm>
            <a:off x="6876851" y="3953803"/>
            <a:ext cx="4623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Improper dilution leads to inaccurate cell count</a:t>
            </a:r>
          </a:p>
        </p:txBody>
      </p:sp>
      <p:sp>
        <p:nvSpPr>
          <p:cNvPr id="9" name="Curved Left Arrow 8">
            <a:extLst>
              <a:ext uri="{FF2B5EF4-FFF2-40B4-BE49-F238E27FC236}">
                <a16:creationId xmlns:a16="http://schemas.microsoft.com/office/drawing/2014/main" id="{45E47CFE-D565-DB47-B9EE-288AC633C85A}"/>
              </a:ext>
            </a:extLst>
          </p:cNvPr>
          <p:cNvSpPr/>
          <p:nvPr/>
        </p:nvSpPr>
        <p:spPr>
          <a:xfrm>
            <a:off x="11500104" y="3625128"/>
            <a:ext cx="590550" cy="651152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urved Left Arrow 9">
            <a:extLst>
              <a:ext uri="{FF2B5EF4-FFF2-40B4-BE49-F238E27FC236}">
                <a16:creationId xmlns:a16="http://schemas.microsoft.com/office/drawing/2014/main" id="{8C8C9AF4-A1E6-FC48-B9E9-9385538AA792}"/>
              </a:ext>
            </a:extLst>
          </p:cNvPr>
          <p:cNvSpPr/>
          <p:nvPr/>
        </p:nvSpPr>
        <p:spPr>
          <a:xfrm flipH="1" flipV="1">
            <a:off x="6264302" y="3625128"/>
            <a:ext cx="590550" cy="651152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E9CA04-232D-904E-98E8-78793B57C0EA}"/>
              </a:ext>
            </a:extLst>
          </p:cNvPr>
          <p:cNvSpPr txBox="1"/>
          <p:nvPr/>
        </p:nvSpPr>
        <p:spPr>
          <a:xfrm>
            <a:off x="7117205" y="5073443"/>
            <a:ext cx="4142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Trade-off between accuracy and efficiency</a:t>
            </a:r>
          </a:p>
        </p:txBody>
      </p:sp>
    </p:spTree>
    <p:extLst>
      <p:ext uri="{BB962C8B-B14F-4D97-AF65-F5344CB8AC3E}">
        <p14:creationId xmlns:p14="http://schemas.microsoft.com/office/powerpoint/2010/main" val="2840081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B518D-2BF6-AF40-9D5B-261C1D614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Proposal: Automated cell counting based on clustering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F16D0-57B5-1A4D-8C5C-93CB6DE77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Time saving</a:t>
            </a:r>
          </a:p>
          <a:p>
            <a:r>
              <a:rPr lang="en-US" dirty="0"/>
              <a:t>Doesn’t require fancy equipment (automated cell counter)</a:t>
            </a:r>
          </a:p>
          <a:p>
            <a:r>
              <a:rPr lang="en-US" dirty="0"/>
              <a:t>Gives accurate cell count approximation based on wider range of dilution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Similar product: cell profiler</a:t>
            </a:r>
          </a:p>
          <a:p>
            <a:pPr lvl="1"/>
            <a:r>
              <a:rPr lang="en-US" dirty="0"/>
              <a:t>Other functions that are not needed for this particular lab purpose. </a:t>
            </a:r>
          </a:p>
          <a:p>
            <a:pPr lvl="1"/>
            <a:r>
              <a:rPr lang="en-US" dirty="0"/>
              <a:t>Need to adjust parameter to initiate. </a:t>
            </a:r>
          </a:p>
          <a:p>
            <a:pPr lvl="1"/>
            <a:r>
              <a:rPr lang="en-US" dirty="0"/>
              <a:t>Haven’t check the code out, but it’s online. 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CellProfiler</a:t>
            </a:r>
            <a:r>
              <a:rPr lang="en-US" dirty="0"/>
              <a:t>/</a:t>
            </a:r>
            <a:r>
              <a:rPr lang="en-US" dirty="0" err="1"/>
              <a:t>CellProfiler</a:t>
            </a:r>
            <a:r>
              <a:rPr lang="en-US" dirty="0"/>
              <a:t>-Analyst</a:t>
            </a:r>
          </a:p>
        </p:txBody>
      </p:sp>
    </p:spTree>
    <p:extLst>
      <p:ext uri="{BB962C8B-B14F-4D97-AF65-F5344CB8AC3E}">
        <p14:creationId xmlns:p14="http://schemas.microsoft.com/office/powerpoint/2010/main" val="2713659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E63F9-1081-7449-9AFA-CFB44ACC0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Identified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9EBB6-4219-A940-999D-F1FA94FB7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Differentiate viable cells from other contaminants and dead cells</a:t>
            </a:r>
          </a:p>
        </p:txBody>
      </p:sp>
      <p:pic>
        <p:nvPicPr>
          <p:cNvPr id="5" name="Picture 4" descr="A picture containing nature, wall, rain, white&#10;&#10;Description automatically generated">
            <a:extLst>
              <a:ext uri="{FF2B5EF4-FFF2-40B4-BE49-F238E27FC236}">
                <a16:creationId xmlns:a16="http://schemas.microsoft.com/office/drawing/2014/main" id="{7441F4FB-69EC-0F4E-AAE9-86F5DE504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4610" y="2249905"/>
            <a:ext cx="5959643" cy="4469732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DE5E8291-FF07-2A4D-B81A-6C124997640D}"/>
              </a:ext>
            </a:extLst>
          </p:cNvPr>
          <p:cNvSpPr/>
          <p:nvPr/>
        </p:nvSpPr>
        <p:spPr>
          <a:xfrm>
            <a:off x="1349115" y="2915587"/>
            <a:ext cx="277318" cy="292308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BFEB7BD-5147-7140-8F95-043B4B5F784F}"/>
              </a:ext>
            </a:extLst>
          </p:cNvPr>
          <p:cNvSpPr/>
          <p:nvPr/>
        </p:nvSpPr>
        <p:spPr>
          <a:xfrm>
            <a:off x="1657968" y="4083126"/>
            <a:ext cx="277318" cy="292308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60EEA0F-2A70-5B4C-B5AF-3099831E1EED}"/>
              </a:ext>
            </a:extLst>
          </p:cNvPr>
          <p:cNvSpPr/>
          <p:nvPr/>
        </p:nvSpPr>
        <p:spPr>
          <a:xfrm>
            <a:off x="2158594" y="4001294"/>
            <a:ext cx="277318" cy="292308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8CA7D0F-6533-F747-B751-AE94803C830E}"/>
              </a:ext>
            </a:extLst>
          </p:cNvPr>
          <p:cNvSpPr/>
          <p:nvPr/>
        </p:nvSpPr>
        <p:spPr>
          <a:xfrm>
            <a:off x="2381902" y="4147448"/>
            <a:ext cx="277318" cy="292308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0BC3ECC-6329-BA4D-B11B-2108EE524B6B}"/>
              </a:ext>
            </a:extLst>
          </p:cNvPr>
          <p:cNvSpPr/>
          <p:nvPr/>
        </p:nvSpPr>
        <p:spPr>
          <a:xfrm>
            <a:off x="3524044" y="3282846"/>
            <a:ext cx="277318" cy="292308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F099179-E49E-084C-8A30-D06AD42DB8FB}"/>
              </a:ext>
            </a:extLst>
          </p:cNvPr>
          <p:cNvSpPr/>
          <p:nvPr/>
        </p:nvSpPr>
        <p:spPr>
          <a:xfrm>
            <a:off x="4670918" y="2548794"/>
            <a:ext cx="277318" cy="292308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0B85C6E-B762-2742-A3D8-E5F3E7C154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2161" y="2637902"/>
            <a:ext cx="330200" cy="406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7056083-73F9-A142-A766-B846D4B043EF}"/>
              </a:ext>
            </a:extLst>
          </p:cNvPr>
          <p:cNvSpPr txBox="1"/>
          <p:nvPr/>
        </p:nvSpPr>
        <p:spPr>
          <a:xfrm>
            <a:off x="8386735" y="2674970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Viable cells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22A7D-36A7-DB46-B6C3-95E0E14B3F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1945" y="3537744"/>
            <a:ext cx="609600" cy="9271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5C18399-51E7-2A46-AE0B-13CB6E1F4E4B}"/>
              </a:ext>
            </a:extLst>
          </p:cNvPr>
          <p:cNvSpPr txBox="1"/>
          <p:nvPr/>
        </p:nvSpPr>
        <p:spPr>
          <a:xfrm>
            <a:off x="8593810" y="3962782"/>
            <a:ext cx="1490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Contaminants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DF9BBE0-B814-D94E-9569-F0E422E464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1061" y="5079603"/>
            <a:ext cx="241300" cy="2413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AB3FCA5-87DE-DE46-ADA4-9AC9DE1CFD92}"/>
              </a:ext>
            </a:extLst>
          </p:cNvPr>
          <p:cNvSpPr txBox="1"/>
          <p:nvPr/>
        </p:nvSpPr>
        <p:spPr>
          <a:xfrm>
            <a:off x="8481312" y="5015587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Dead cells</a:t>
            </a:r>
          </a:p>
        </p:txBody>
      </p:sp>
      <p:sp>
        <p:nvSpPr>
          <p:cNvPr id="21" name="Triangle 20">
            <a:extLst>
              <a:ext uri="{FF2B5EF4-FFF2-40B4-BE49-F238E27FC236}">
                <a16:creationId xmlns:a16="http://schemas.microsoft.com/office/drawing/2014/main" id="{2C82468A-F744-4545-B424-D74B12A79B0C}"/>
              </a:ext>
            </a:extLst>
          </p:cNvPr>
          <p:cNvSpPr/>
          <p:nvPr/>
        </p:nvSpPr>
        <p:spPr>
          <a:xfrm>
            <a:off x="2662565" y="4218572"/>
            <a:ext cx="497840" cy="532398"/>
          </a:xfrm>
          <a:prstGeom prst="triangle">
            <a:avLst/>
          </a:prstGeom>
          <a:noFill/>
          <a:ln w="38100">
            <a:solidFill>
              <a:srgbClr val="92D05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>
            <a:extLst>
              <a:ext uri="{FF2B5EF4-FFF2-40B4-BE49-F238E27FC236}">
                <a16:creationId xmlns:a16="http://schemas.microsoft.com/office/drawing/2014/main" id="{59C0A978-DAD9-EE47-B7E9-E8176BF2E70D}"/>
              </a:ext>
            </a:extLst>
          </p:cNvPr>
          <p:cNvSpPr/>
          <p:nvPr/>
        </p:nvSpPr>
        <p:spPr>
          <a:xfrm>
            <a:off x="4610872" y="3212975"/>
            <a:ext cx="397409" cy="368114"/>
          </a:xfrm>
          <a:prstGeom prst="triangle">
            <a:avLst/>
          </a:prstGeom>
          <a:noFill/>
          <a:ln w="38100">
            <a:solidFill>
              <a:srgbClr val="92D05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5C5B5D6-D822-5942-A0FA-489DDA1F00C9}"/>
              </a:ext>
            </a:extLst>
          </p:cNvPr>
          <p:cNvSpPr/>
          <p:nvPr/>
        </p:nvSpPr>
        <p:spPr>
          <a:xfrm>
            <a:off x="4670918" y="6065520"/>
            <a:ext cx="277318" cy="264160"/>
          </a:xfrm>
          <a:prstGeom prst="rect">
            <a:avLst/>
          </a:prstGeom>
          <a:noFill/>
          <a:ln w="3810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526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E63F9-1081-7449-9AFA-CFB44ACC0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Identified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9EBB6-4219-A940-999D-F1FA94FB7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Counting for clustered cells</a:t>
            </a:r>
          </a:p>
        </p:txBody>
      </p:sp>
      <p:pic>
        <p:nvPicPr>
          <p:cNvPr id="21" name="Picture 20" descr="A picture containing nature, wall, rain, white&#10;&#10;Description automatically generated">
            <a:extLst>
              <a:ext uri="{FF2B5EF4-FFF2-40B4-BE49-F238E27FC236}">
                <a16:creationId xmlns:a16="http://schemas.microsoft.com/office/drawing/2014/main" id="{25A52816-5BEC-3E4B-86D8-C76B2BE5A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4610" y="2249905"/>
            <a:ext cx="5959643" cy="4469732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9F099179-E49E-084C-8A30-D06AD42DB8FB}"/>
              </a:ext>
            </a:extLst>
          </p:cNvPr>
          <p:cNvSpPr/>
          <p:nvPr/>
        </p:nvSpPr>
        <p:spPr>
          <a:xfrm>
            <a:off x="3441558" y="4532134"/>
            <a:ext cx="388762" cy="425946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8CAC680-B513-F54D-9BD3-E89461ED8EC5}"/>
              </a:ext>
            </a:extLst>
          </p:cNvPr>
          <p:cNvSpPr/>
          <p:nvPr/>
        </p:nvSpPr>
        <p:spPr>
          <a:xfrm>
            <a:off x="2212198" y="3998252"/>
            <a:ext cx="388762" cy="425946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640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B29E2-C4AA-584A-9198-2F0868275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thoughts by Nicole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F4569-C4D1-124B-A873-EC83A05672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May consider invert the color first. (255*ones(size) - X)</a:t>
            </a:r>
          </a:p>
          <a:p>
            <a:r>
              <a:rPr lang="en-US" dirty="0"/>
              <a:t>Cluster by density</a:t>
            </a:r>
          </a:p>
          <a:p>
            <a:pPr lvl="1"/>
            <a:r>
              <a:rPr lang="en-US" dirty="0"/>
              <a:t>Identify small circles formed by the dye around viable cells. </a:t>
            </a:r>
          </a:p>
          <a:p>
            <a:r>
              <a:rPr lang="en-US" dirty="0"/>
              <a:t>Identify number of clusters</a:t>
            </a:r>
          </a:p>
          <a:p>
            <a:pPr lvl="1"/>
            <a:r>
              <a:rPr lang="en-US" dirty="0"/>
              <a:t>Radius first can be specified as user input, as normally it is a known parameter. </a:t>
            </a:r>
          </a:p>
          <a:p>
            <a:pPr lvl="1"/>
            <a:r>
              <a:rPr lang="en-US" dirty="0"/>
              <a:t>To develop a new feature, radius can be found by </a:t>
            </a:r>
          </a:p>
        </p:txBody>
      </p:sp>
    </p:spTree>
    <p:extLst>
      <p:ext uri="{BB962C8B-B14F-4D97-AF65-F5344CB8AC3E}">
        <p14:creationId xmlns:p14="http://schemas.microsoft.com/office/powerpoint/2010/main" val="3334250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CB569-CF48-2345-8F86-737A68049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pictures (original picture)</a:t>
            </a:r>
          </a:p>
        </p:txBody>
      </p:sp>
      <p:pic>
        <p:nvPicPr>
          <p:cNvPr id="9" name="Picture 8" descr="A picture containing wall, nature, person, outdoor&#10;&#10;Description automatically generated">
            <a:extLst>
              <a:ext uri="{FF2B5EF4-FFF2-40B4-BE49-F238E27FC236}">
                <a16:creationId xmlns:a16="http://schemas.microsoft.com/office/drawing/2014/main" id="{CC22702E-ECDC-1741-BC6C-A96F57659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0" y="160528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755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CB569-CF48-2345-8F86-737A68049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pictures (original picture)</a:t>
            </a:r>
          </a:p>
        </p:txBody>
      </p:sp>
      <p:pic>
        <p:nvPicPr>
          <p:cNvPr id="4" name="Picture 3" descr="A picture containing wall, nature, outdoor, person&#10;&#10;Description automatically generated">
            <a:extLst>
              <a:ext uri="{FF2B5EF4-FFF2-40B4-BE49-F238E27FC236}">
                <a16:creationId xmlns:a16="http://schemas.microsoft.com/office/drawing/2014/main" id="{75F15488-064B-A445-911B-149013444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0480" y="1690688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996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CB569-CF48-2345-8F86-737A68049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pictures (original picture)</a:t>
            </a:r>
          </a:p>
        </p:txBody>
      </p:sp>
      <p:pic>
        <p:nvPicPr>
          <p:cNvPr id="5" name="Picture 4" descr="A picture containing nature, rain, wall, outdoor&#10;&#10;Description automatically generated">
            <a:extLst>
              <a:ext uri="{FF2B5EF4-FFF2-40B4-BE49-F238E27FC236}">
                <a16:creationId xmlns:a16="http://schemas.microsoft.com/office/drawing/2014/main" id="{597399C8-A440-1F43-9D6F-49FD6ACE0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760" y="1690688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253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229</Words>
  <Application>Microsoft Macintosh PowerPoint</Application>
  <PresentationFormat>Widescreen</PresentationFormat>
  <Paragraphs>38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Project Proposal:  Automated Cell Counting For Hemocytometer  Images</vt:lpstr>
      <vt:lpstr>Issue: manual cell counting</vt:lpstr>
      <vt:lpstr>Proposal: Automated cell counting based on clustering algorithm</vt:lpstr>
      <vt:lpstr>Identified problems</vt:lpstr>
      <vt:lpstr>Identified problems</vt:lpstr>
      <vt:lpstr>Quick thoughts by Nicole</vt:lpstr>
      <vt:lpstr>Other pictures (original picture)</vt:lpstr>
      <vt:lpstr>Other pictures (original picture)</vt:lpstr>
      <vt:lpstr>Other pictures (original picture)</vt:lpstr>
      <vt:lpstr>Other pictures (original picture)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Proposal:  Automated Cell Counting For Hemocytometer  Images</dc:title>
  <dc:creator>Hu Yuge</dc:creator>
  <cp:lastModifiedBy>Hu Yuge</cp:lastModifiedBy>
  <cp:revision>8</cp:revision>
  <dcterms:created xsi:type="dcterms:W3CDTF">2019-06-06T02:00:31Z</dcterms:created>
  <dcterms:modified xsi:type="dcterms:W3CDTF">2019-06-06T02:35:51Z</dcterms:modified>
</cp:coreProperties>
</file>

<file path=docProps/thumbnail.jpeg>
</file>